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25655B-5CFC-4DF7-B379-AAC439494455}" v="9" dt="2023-09-13T12:11:29.1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dboďová Eva" userId="c7504bb0-c03f-4b04-8810-76b20e528d7a" providerId="ADAL" clId="{B225655B-5CFC-4DF7-B379-AAC439494455}"/>
    <pc:docChg chg="undo custSel addSld modSld">
      <pc:chgData name="Hodboďová Eva" userId="c7504bb0-c03f-4b04-8810-76b20e528d7a" providerId="ADAL" clId="{B225655B-5CFC-4DF7-B379-AAC439494455}" dt="2023-09-13T12:19:23.750" v="1187" actId="6549"/>
      <pc:docMkLst>
        <pc:docMk/>
      </pc:docMkLst>
      <pc:sldChg chg="modSp mod">
        <pc:chgData name="Hodboďová Eva" userId="c7504bb0-c03f-4b04-8810-76b20e528d7a" providerId="ADAL" clId="{B225655B-5CFC-4DF7-B379-AAC439494455}" dt="2023-09-13T12:18:31.028" v="1156" actId="20577"/>
        <pc:sldMkLst>
          <pc:docMk/>
          <pc:sldMk cId="1398829841" sldId="256"/>
        </pc:sldMkLst>
        <pc:spChg chg="mod">
          <ac:chgData name="Hodboďová Eva" userId="c7504bb0-c03f-4b04-8810-76b20e528d7a" providerId="ADAL" clId="{B225655B-5CFC-4DF7-B379-AAC439494455}" dt="2023-09-12T10:07:51.283" v="379" actId="255"/>
          <ac:spMkLst>
            <pc:docMk/>
            <pc:sldMk cId="1398829841" sldId="256"/>
            <ac:spMk id="2" creationId="{1A0B5654-2785-85C5-C237-6C285503BD3D}"/>
          </ac:spMkLst>
        </pc:spChg>
        <pc:spChg chg="mod">
          <ac:chgData name="Hodboďová Eva" userId="c7504bb0-c03f-4b04-8810-76b20e528d7a" providerId="ADAL" clId="{B225655B-5CFC-4DF7-B379-AAC439494455}" dt="2023-09-13T12:18:31.028" v="1156" actId="20577"/>
          <ac:spMkLst>
            <pc:docMk/>
            <pc:sldMk cId="1398829841" sldId="256"/>
            <ac:spMk id="3" creationId="{0470D098-CA76-30C9-FB28-D3EFCA45739F}"/>
          </ac:spMkLst>
        </pc:spChg>
      </pc:sldChg>
      <pc:sldChg chg="modSp mod">
        <pc:chgData name="Hodboďová Eva" userId="c7504bb0-c03f-4b04-8810-76b20e528d7a" providerId="ADAL" clId="{B225655B-5CFC-4DF7-B379-AAC439494455}" dt="2023-09-13T12:19:23.750" v="1187" actId="6549"/>
        <pc:sldMkLst>
          <pc:docMk/>
          <pc:sldMk cId="3086738584" sldId="257"/>
        </pc:sldMkLst>
        <pc:spChg chg="mod">
          <ac:chgData name="Hodboďová Eva" userId="c7504bb0-c03f-4b04-8810-76b20e528d7a" providerId="ADAL" clId="{B225655B-5CFC-4DF7-B379-AAC439494455}" dt="2023-09-13T12:19:23.750" v="1187" actId="6549"/>
          <ac:spMkLst>
            <pc:docMk/>
            <pc:sldMk cId="3086738584" sldId="257"/>
            <ac:spMk id="3" creationId="{8ACB56AD-8BDA-072C-5F8E-5A877F042BB4}"/>
          </ac:spMkLst>
        </pc:spChg>
      </pc:sldChg>
      <pc:sldChg chg="modSp mod">
        <pc:chgData name="Hodboďová Eva" userId="c7504bb0-c03f-4b04-8810-76b20e528d7a" providerId="ADAL" clId="{B225655B-5CFC-4DF7-B379-AAC439494455}" dt="2023-09-12T11:18:36.338" v="494" actId="20577"/>
        <pc:sldMkLst>
          <pc:docMk/>
          <pc:sldMk cId="4125645162" sldId="258"/>
        </pc:sldMkLst>
        <pc:spChg chg="mod">
          <ac:chgData name="Hodboďová Eva" userId="c7504bb0-c03f-4b04-8810-76b20e528d7a" providerId="ADAL" clId="{B225655B-5CFC-4DF7-B379-AAC439494455}" dt="2023-09-12T11:18:36.338" v="494" actId="20577"/>
          <ac:spMkLst>
            <pc:docMk/>
            <pc:sldMk cId="4125645162" sldId="258"/>
            <ac:spMk id="3" creationId="{DF67C037-4CB0-7EC5-A600-508CF26CF160}"/>
          </ac:spMkLst>
        </pc:spChg>
      </pc:sldChg>
      <pc:sldChg chg="modSp mod">
        <pc:chgData name="Hodboďová Eva" userId="c7504bb0-c03f-4b04-8810-76b20e528d7a" providerId="ADAL" clId="{B225655B-5CFC-4DF7-B379-AAC439494455}" dt="2023-09-12T11:18:08.051" v="484" actId="6549"/>
        <pc:sldMkLst>
          <pc:docMk/>
          <pc:sldMk cId="2446481801" sldId="259"/>
        </pc:sldMkLst>
        <pc:spChg chg="mod">
          <ac:chgData name="Hodboďová Eva" userId="c7504bb0-c03f-4b04-8810-76b20e528d7a" providerId="ADAL" clId="{B225655B-5CFC-4DF7-B379-AAC439494455}" dt="2023-09-12T10:04:54.948" v="272" actId="20577"/>
          <ac:spMkLst>
            <pc:docMk/>
            <pc:sldMk cId="2446481801" sldId="259"/>
            <ac:spMk id="2" creationId="{B42DCE59-8515-4574-6FD6-704C7B0AAAA3}"/>
          </ac:spMkLst>
        </pc:spChg>
        <pc:spChg chg="mod">
          <ac:chgData name="Hodboďová Eva" userId="c7504bb0-c03f-4b04-8810-76b20e528d7a" providerId="ADAL" clId="{B225655B-5CFC-4DF7-B379-AAC439494455}" dt="2023-09-12T11:18:08.051" v="484" actId="6549"/>
          <ac:spMkLst>
            <pc:docMk/>
            <pc:sldMk cId="2446481801" sldId="259"/>
            <ac:spMk id="3" creationId="{8ACB56AD-8BDA-072C-5F8E-5A877F042BB4}"/>
          </ac:spMkLst>
        </pc:spChg>
      </pc:sldChg>
      <pc:sldChg chg="modSp mod">
        <pc:chgData name="Hodboďová Eva" userId="c7504bb0-c03f-4b04-8810-76b20e528d7a" providerId="ADAL" clId="{B225655B-5CFC-4DF7-B379-AAC439494455}" dt="2023-09-13T11:55:19.141" v="879" actId="20577"/>
        <pc:sldMkLst>
          <pc:docMk/>
          <pc:sldMk cId="4273172832" sldId="260"/>
        </pc:sldMkLst>
        <pc:spChg chg="mod">
          <ac:chgData name="Hodboďová Eva" userId="c7504bb0-c03f-4b04-8810-76b20e528d7a" providerId="ADAL" clId="{B225655B-5CFC-4DF7-B379-AAC439494455}" dt="2023-09-13T11:55:19.141" v="879" actId="20577"/>
          <ac:spMkLst>
            <pc:docMk/>
            <pc:sldMk cId="4273172832" sldId="260"/>
            <ac:spMk id="3" creationId="{8ACB56AD-8BDA-072C-5F8E-5A877F042BB4}"/>
          </ac:spMkLst>
        </pc:spChg>
      </pc:sldChg>
      <pc:sldChg chg="modSp new mod">
        <pc:chgData name="Hodboďová Eva" userId="c7504bb0-c03f-4b04-8810-76b20e528d7a" providerId="ADAL" clId="{B225655B-5CFC-4DF7-B379-AAC439494455}" dt="2023-09-13T12:17:29.582" v="1136" actId="5793"/>
        <pc:sldMkLst>
          <pc:docMk/>
          <pc:sldMk cId="1200337421" sldId="263"/>
        </pc:sldMkLst>
        <pc:spChg chg="mod">
          <ac:chgData name="Hodboďová Eva" userId="c7504bb0-c03f-4b04-8810-76b20e528d7a" providerId="ADAL" clId="{B225655B-5CFC-4DF7-B379-AAC439494455}" dt="2023-09-13T12:14:42.404" v="1134" actId="207"/>
          <ac:spMkLst>
            <pc:docMk/>
            <pc:sldMk cId="1200337421" sldId="263"/>
            <ac:spMk id="2" creationId="{0E25F4CE-8883-B48C-3B5B-97495FE18022}"/>
          </ac:spMkLst>
        </pc:spChg>
        <pc:spChg chg="mod">
          <ac:chgData name="Hodboďová Eva" userId="c7504bb0-c03f-4b04-8810-76b20e528d7a" providerId="ADAL" clId="{B225655B-5CFC-4DF7-B379-AAC439494455}" dt="2023-09-13T12:17:29.582" v="1136" actId="5793"/>
          <ac:spMkLst>
            <pc:docMk/>
            <pc:sldMk cId="1200337421" sldId="263"/>
            <ac:spMk id="3" creationId="{680FFBF6-8EC9-8293-83A5-63A294CD88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BC3EE5-E2CA-1B27-7116-4A5FB551A6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74D868-1C7A-4ED0-09AF-F8FAECCC32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1FD2DBA-A29B-736D-86E5-6CB63D078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605897-55AA-82FB-091D-7CBDEBD5A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75E034-CD1A-8028-87AC-FFEB7120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572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53C14-9245-BA87-CE4B-BF4FF9940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E4DC771-FDC7-5AEE-8FD2-0C0F6D2C1D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4E102E1-8CBA-7D73-E5BD-DD395B4A1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943567-257A-8CE0-5C7B-3A2A504F5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0A13C0A-A5FB-4B56-BB6D-68D61DD31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59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ABE02E8-AF59-234F-E54B-A260BF20A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06C9EF7-C99E-FABE-DBC6-18E11F2BC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99499B2-B610-1E91-0875-7DED2CAA7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FD087FF-777D-F586-8A0D-1BFBD01A9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C6339B-94DC-F26D-2F02-11B37C46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4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707946-0AA4-DE8F-DF18-F16C8041A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EC3B2A-14DA-8116-D6FB-FEB573D3E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E496EB-74B3-EE1D-F3F4-6E4E8B1A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3F3BB8-9335-9254-7295-4FDDAB2C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A432711-525B-3657-4E50-B2D7C9D5B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5682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EED99-5167-95C1-F1CB-2D05EC57C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A2F338F-80B2-9064-CF87-BCCFE8FE33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9A4623-0FD4-33CA-838A-DE1A8F568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4F5ADD4-70AB-5505-D8BB-2D76869B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C3DA083-702D-55C4-7113-51477A79D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783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5C9FDE-7620-19E4-20F1-D30DE3997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1950F98-4C6C-8F3C-E258-7E4853582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D482F21-0479-E357-7045-E61273CFD5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CB30A3-CCDA-2B9C-72E5-548EF0CA3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117A171-B765-E18E-AEC1-C3301722B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570D35F-A775-CE72-B4B2-BA4D12236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828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74EE4F-62DC-F30A-FAC0-373EA3E33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BB66959-3A6C-0E7E-B3EF-A6BCD20B9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F080F72-4E5A-01D8-9B97-A669C16EF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1E6227-BE57-A21F-969A-FE5AF2BA38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0ADA9C2-AE9C-4CE7-B543-A3B1C0933D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23B7663-CC08-B8E0-E830-1CF50D4F5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671C50CC-7F75-6670-E011-8F0747E3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D391536-6A23-ABEB-8571-A2594C9A2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225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B6DCE2-1233-3D26-FBEA-AC46DCAFE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5E4F419-7670-1976-06BD-B91F8BBF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112AC72-3554-EDBA-567F-54EFE4EFA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37E3ED-CD22-75B6-9361-1F83F9406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9350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0B83913-0E4C-2561-3983-3C5AE4869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A65E2B6-E490-E32B-3F10-71780970B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9A514BE-7D9F-0418-7E17-95D0D2E68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876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59D093-2787-97B0-5C92-4CB1841AE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55B8B0-58A6-003A-6452-E84E6BF93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670F271-C27A-6DD0-515B-A38F83AD2D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BD1736F-A50E-0742-34AE-7F668E89A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8C334-2548-6BA5-E75F-B6745FB3C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1131C8E-CE30-4B54-7537-B5581F186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642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5A9F5A-5615-99E6-CF61-BCC374553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9ACF4F0-CEBE-6BDE-C0BA-1C593E2613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C74AB80-87EA-B2DE-8599-C216EB47EE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793B7C-F729-2AD4-22A5-A7370692E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0F619C3-CAD1-C342-8C1D-B09E0D38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A2ECAA5-83AF-7FC5-F7FE-0729A40B3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99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DDA9F36-C325-D923-0615-5A66BA407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1A213B6-F52D-35A0-15A0-93D90350A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6E1592F-B9EE-8672-059A-C0B4BFDD4B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E584C-5F3E-4808-8A0B-652B88C1E820}" type="datetimeFigureOut">
              <a:rPr lang="cs-CZ" smtClean="0"/>
              <a:t>13.09.2023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47FE86-1D2A-29E6-F007-3B239FC29A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BF826CD-2E5A-7C1A-DB30-6F1E19698F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6A7FA-EF26-42C7-9851-BB245F6FF2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255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0B5654-2785-85C5-C237-6C285503B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cs-CZ" sz="4400" b="1" dirty="0"/>
              <a:t>Porada ředitelů škol a školských zařízení zřizovaných Libereckým krajem</a:t>
            </a:r>
            <a:br>
              <a:rPr lang="cs-CZ" sz="4400" b="1" dirty="0"/>
            </a:br>
            <a:r>
              <a:rPr lang="cs-CZ" sz="3100" b="1" dirty="0"/>
              <a:t>15. 9. 2023</a:t>
            </a:r>
            <a:endParaRPr lang="cs-CZ" sz="31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470D098-CA76-30C9-FB28-D3EFCA4573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3600" dirty="0">
                <a:solidFill>
                  <a:srgbClr val="FF0000"/>
                </a:solidFill>
              </a:rPr>
              <a:t>Informace k oborovým soutěžím ve školním roce 2023/2024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2B9903-A1A7-11C5-1303-A70DC1826A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359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82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DCE59-8515-4574-6FD6-704C7B0A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Změny v systému soutěží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CB56AD-8BDA-072C-5F8E-5A877F042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soutěže nevyhlašuje, pouze zveřejňuje </a:t>
            </a:r>
            <a:r>
              <a:rPr lang="cs-CZ" b="1" dirty="0">
                <a:solidFill>
                  <a:srgbClr val="FF0000"/>
                </a:solidFill>
              </a:rPr>
              <a:t>Informativní seznam</a:t>
            </a:r>
            <a:endParaRPr lang="cs-CZ" dirty="0"/>
          </a:p>
          <a:p>
            <a:r>
              <a:rPr lang="cs-CZ" dirty="0"/>
              <a:t>v důsledku této změny nelze na tradiční oborové (předmětové) soutěže uplatnit Vyhlášku č. 55/2005 Sb., </a:t>
            </a:r>
            <a:r>
              <a:rPr lang="cs-CZ" sz="2400" dirty="0"/>
              <a:t>o podmínkách organizace a financování soutěží a přehlídek v zájmovém vzdělávání</a:t>
            </a:r>
          </a:p>
          <a:p>
            <a:r>
              <a:rPr lang="cs-CZ" dirty="0"/>
              <a:t>Veškeré kompetence jsou na straně subjektů, které soutěže vyhlašují a garantují odborný obsah – VŠ, odborné instituce a organizace  (</a:t>
            </a:r>
            <a:r>
              <a:rPr lang="cs-CZ" i="1" dirty="0"/>
              <a:t>vydávají organizační řády, propozice</a:t>
            </a:r>
            <a:r>
              <a:rPr lang="cs-CZ" dirty="0"/>
              <a:t>)</a:t>
            </a:r>
          </a:p>
          <a:p>
            <a:r>
              <a:rPr lang="cs-CZ" dirty="0"/>
              <a:t>Financování postupových </a:t>
            </a:r>
            <a:r>
              <a:rPr lang="cs-CZ"/>
              <a:t>kol prostřednictvím </a:t>
            </a:r>
            <a:r>
              <a:rPr lang="cs-CZ" dirty="0"/>
              <a:t>dotačního programu – projekt Libereckého kraje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BE45416-6AE9-1C84-3599-F4A90F11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359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738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DCE59-8515-4574-6FD6-704C7B0A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Projekt Libereckého kraje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CB56AD-8BDA-072C-5F8E-5A877F042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Pro školní rok 2023/2024 je plán realizovat okresní a krajská kola oborových - předmětových soutěží v rozsahu obdobném ŠR 2022/2023. Do projektu jsou zahrnuté soutěže, u nichž odbornost garantují zástupci vysokých škol a mají mezinárodní nástavbu</a:t>
            </a:r>
          </a:p>
          <a:p>
            <a:pPr marL="539750" indent="-269875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Matematická olympiáda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Fyzikální olympiáda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Chemická olympiáda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Biologická olympiáda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Zeměpisná olympiáda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Soutěž v programování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Matematický a Přírodovědný klokan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Dějepisná olympiáda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Olympiáda v českém jazyce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900" dirty="0"/>
              <a:t>Soutěž v anglickém, německém, francouzském, španělském a ruském jazyce</a:t>
            </a:r>
          </a:p>
          <a:p>
            <a:pPr marL="539750" indent="-269875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cs-CZ" sz="1900" dirty="0"/>
          </a:p>
          <a:p>
            <a:r>
              <a:rPr lang="cs-CZ" dirty="0">
                <a:highlight>
                  <a:srgbClr val="FFFF00"/>
                </a:highlight>
              </a:rPr>
              <a:t>Informace pro pedagogy a žáky k novému ročníku oborových - předmětových soutěží zařazených do projektu kraje budou zveřejňovány na </a:t>
            </a:r>
            <a:r>
              <a:rPr lang="cs-CZ" u="sng" dirty="0">
                <a:highlight>
                  <a:srgbClr val="FFFF00"/>
                </a:highlight>
              </a:rPr>
              <a:t>edulk.cz</a:t>
            </a:r>
            <a:r>
              <a:rPr lang="cs-CZ" dirty="0">
                <a:highlight>
                  <a:srgbClr val="FFFF00"/>
                </a:highlight>
              </a:rPr>
              <a:t> </a:t>
            </a:r>
            <a:endParaRPr lang="cs-CZ" sz="2000" i="1" dirty="0">
              <a:highlight>
                <a:srgbClr val="FFFF00"/>
              </a:highlight>
            </a:endParaRPr>
          </a:p>
          <a:p>
            <a:r>
              <a:rPr lang="cs-CZ" dirty="0"/>
              <a:t>Předpokladem úspěšné realizace projektu je spolupráce se středními školami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BE45416-6AE9-1C84-3599-F4A90F11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359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172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DCE59-8515-4574-6FD6-704C7B0AA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Projekt Libereckého kraje – zabezpečení okresních kol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CB56AD-8BDA-072C-5F8E-5A877F042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Pořadatelé:</a:t>
            </a:r>
          </a:p>
          <a:p>
            <a:r>
              <a:rPr lang="cs-CZ" dirty="0"/>
              <a:t>okres Česká Lípa: Dům dětí a mládeže Libertin, Česká Lípa</a:t>
            </a:r>
          </a:p>
          <a:p>
            <a:r>
              <a:rPr lang="cs-CZ" dirty="0"/>
              <a:t>okres Jablonec nad Nisou: Dům dětí a mládeže Vikýř, Jablonec nad Nisou</a:t>
            </a:r>
          </a:p>
          <a:p>
            <a:r>
              <a:rPr lang="cs-CZ" dirty="0"/>
              <a:t>okres Semily: Středisko volného času dětí a mládeže Semily</a:t>
            </a:r>
          </a:p>
          <a:p>
            <a:r>
              <a:rPr lang="cs-CZ" dirty="0"/>
              <a:t>okres Liberec: Střední škola a MŠ Liberec – Zařízení pro další vzdělávání pedagogických pracovníků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BE45416-6AE9-1C84-3599-F4A90F112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480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48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BC55B-A4AD-4F3F-AEE4-D00C6113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Projekt Libereckého kraje - zabezpečení krajských kol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67C037-4CB0-7EC5-A600-508CF26CF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57965"/>
          </a:xfrm>
        </p:spPr>
        <p:txBody>
          <a:bodyPr>
            <a:normAutofit/>
          </a:bodyPr>
          <a:lstStyle/>
          <a:p>
            <a:r>
              <a:rPr lang="cs-CZ" dirty="0"/>
              <a:t>Pořadatel – Střední škola a MŠ </a:t>
            </a:r>
            <a:r>
              <a:rPr lang="cs-CZ"/>
              <a:t>Liberec ve </a:t>
            </a:r>
            <a:r>
              <a:rPr lang="cs-CZ" dirty="0"/>
              <a:t>spolupráci s odborem školství a </a:t>
            </a:r>
            <a:r>
              <a:rPr lang="cs-CZ"/>
              <a:t>středními školami kraje</a:t>
            </a:r>
            <a:endParaRPr lang="cs-CZ" dirty="0"/>
          </a:p>
          <a:p>
            <a:r>
              <a:rPr lang="cs-CZ" dirty="0"/>
              <a:t>Rozsah participace středních škol na projektu LK</a:t>
            </a:r>
          </a:p>
          <a:p>
            <a:pPr marL="442913" indent="-312738">
              <a:buFont typeface="Wingdings" panose="05000000000000000000" pitchFamily="2" charset="2"/>
              <a:buChar char="Ø"/>
            </a:pPr>
            <a:r>
              <a:rPr lang="cs-CZ" dirty="0"/>
              <a:t>místo konání</a:t>
            </a:r>
            <a:r>
              <a:rPr lang="cs-CZ" sz="2200" dirty="0"/>
              <a:t>; </a:t>
            </a:r>
            <a:r>
              <a:rPr lang="cs-CZ" dirty="0"/>
              <a:t>administrace; příprava; vyhodnocení</a:t>
            </a:r>
          </a:p>
          <a:p>
            <a:pPr marL="360000">
              <a:buFont typeface="Wingdings" panose="05000000000000000000" pitchFamily="2" charset="2"/>
              <a:buChar char="Ø"/>
            </a:pPr>
            <a:r>
              <a:rPr lang="cs-CZ" dirty="0"/>
              <a:t>Návrh na spolupráci dle zaměření soutěže: 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900" dirty="0"/>
              <a:t>Matematické soutěže (+ klokani), němčina, olympiáda v českém jazyce – Gymnázium F. X. Šaldy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900" dirty="0"/>
              <a:t>Chemie, zeměpis, dějepis – Gymnázium a SOŠ pedagogická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900" dirty="0"/>
              <a:t>Cizí jazyky (angličtina, francouzština, španělština, ruština) – </a:t>
            </a:r>
            <a:r>
              <a:rPr lang="cs-CZ" sz="1900" dirty="0" err="1"/>
              <a:t>Doctrina</a:t>
            </a:r>
            <a:r>
              <a:rPr lang="cs-CZ" sz="1900" dirty="0"/>
              <a:t> – PG + VOŠ MO a OA Jablonec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900" dirty="0"/>
              <a:t>Fyzika a biologie – Gymnázium Dr. A. Randy Jablonec nad Nisou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900" dirty="0"/>
              <a:t>Programování – SPŠ a VOŠ Liberec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cs-CZ" sz="1900" dirty="0"/>
              <a:t>SOČ – Střední škola a MŠ Liberec</a:t>
            </a:r>
          </a:p>
          <a:p>
            <a:pPr marL="442913" indent="0">
              <a:lnSpc>
                <a:spcPct val="110000"/>
              </a:lnSpc>
              <a:spcBef>
                <a:spcPts val="0"/>
              </a:spcBef>
              <a:buNone/>
            </a:pP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6D0627-AA85-24FE-90F4-3A97E84E00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480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45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A24E1A-9B5A-4DAC-56A3-7F3B1153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solidFill>
                  <a:srgbClr val="FF0000"/>
                </a:solidFill>
              </a:rPr>
              <a:t>Ocenění úspěšných žáků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D1C057-D846-F632-E066-E01CB61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Do 25. 9. 2023 je možné nominovat talentované žáky a studenty na ocenění Libereckým krajem za úspěchy v oblasti vzdělávání ve školním roce 2022/2023.</a:t>
            </a:r>
          </a:p>
          <a:p>
            <a:r>
              <a:rPr lang="cs-CZ" dirty="0"/>
              <a:t>Výzva + nominační formulář: edulk.cz </a:t>
            </a:r>
          </a:p>
          <a:p>
            <a:pPr marL="0" indent="0" algn="just"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Nominační kategorie: </a:t>
            </a:r>
          </a:p>
          <a:p>
            <a:pPr marL="0" indent="0" algn="just">
              <a:buNone/>
            </a:pPr>
            <a:r>
              <a:rPr lang="cs-CZ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A. Umístění na 1. až 6. místě v celostátním kole oborové soutěže dle seznamu: </a:t>
            </a:r>
            <a:endParaRPr lang="cs-C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Středoškolská odborná činnost, Matematická olympiáda, Fyzikální olympiáda, Chemická olympiáda, Biologická olympiáda, Zeměpisná olympiáda, Soutěž v programování, Olympiáda v českém jazyce, Soutěž v anglickém jazyce, Soutěž v německém jazyce, Soutěž ve francouzském jazyce, Soutěž ve španělském jazyce, Soutěž v ruském jazyce, Celostátní matematická soutěž žáků SOŠ, Astronomická olympiáda, Turnaj mladých fyziků, Dějepisná olympiáda, Geologická olympiáda, Logická olympiáda, Matematický klokan.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B. Umístění na 1. – 6. místě v celostátním kole soutěží odborných znalostí a dovedností 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Jedná se o soutěže spojující teoretické a praktické řemeslné znalosti – Autoopravář junior (Automechanik, </a:t>
            </a:r>
            <a:r>
              <a:rPr lang="cs-CZ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Autotronik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České ručičky, Mladý módní tvůrce, Gastro Junior, Mistrovství ČR v soutěži odborných dovedností žáků oboru vzdělávání - čalouník, tesař, klempíř, pokrývač, kominík, soutěže družstev v oboru chemie – </a:t>
            </a:r>
            <a:r>
              <a:rPr lang="cs-CZ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Chemiklání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</a:t>
            </a:r>
            <a:r>
              <a:rPr lang="cs-CZ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ChemQuest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v oboru fyzika – </a:t>
            </a:r>
            <a:r>
              <a:rPr lang="cs-CZ" sz="16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Fyziklání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Fyzikální náboj, soutěž z oblasti reálného podnikání - JA Studentská firma, aj.)</a:t>
            </a:r>
            <a:r>
              <a:rPr lang="cs-CZ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cs-C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algn="just">
              <a:spcBef>
                <a:spcPts val="600"/>
              </a:spcBef>
              <a:buNone/>
            </a:pPr>
            <a:r>
              <a:rPr lang="cs-CZ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C. Účast v mezinárodních soutěží všech typů (oborových – vědomostních, odborných znalostí a dovedností, sportovních, uměleckých).</a:t>
            </a:r>
            <a:endParaRPr lang="cs-C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82563" lvl="0" indent="-182563" algn="just">
              <a:spcBef>
                <a:spcPts val="600"/>
              </a:spcBef>
              <a:buNone/>
            </a:pPr>
            <a:r>
              <a:rPr lang="cs-CZ" sz="1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D. Mimořádné úspěchy v oblasti vzdělávání (nadstandardní aktivity; multioborová účast v soutěžích – v krajském/ústředním kole minimálně čtyř oborově různých soutěží s výsledkem úspěšný řešitel*)</a:t>
            </a:r>
            <a:endParaRPr lang="cs-C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82563" indent="0">
              <a:buNone/>
            </a:pP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* </a:t>
            </a:r>
            <a:r>
              <a:rPr lang="cs-CZ" sz="1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např.</a:t>
            </a:r>
            <a:r>
              <a:rPr lang="cs-CZ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cs-CZ" sz="16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 x krajské kolo – biologie, matematika, zeměpis + 1 x ústřední kolo geologie</a:t>
            </a:r>
            <a:endParaRPr lang="cs-CZ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01DECCBC-B58C-68C0-013C-305ED50924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480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6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25F4CE-8883-B48C-3B5B-97495FE1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cs-CZ" dirty="0"/>
            </a:br>
            <a:r>
              <a:rPr lang="cs-CZ" dirty="0">
                <a:solidFill>
                  <a:srgbClr val="FF0000"/>
                </a:solidFill>
              </a:rPr>
              <a:t>edulk.cz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0FFBF6-8EC9-8293-83A5-63A294CD88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Pedagogové; Žáci a rodiče  </a:t>
            </a:r>
          </a:p>
          <a:p>
            <a:pPr marL="0" indent="0" algn="ctr">
              <a:buNone/>
            </a:pPr>
            <a:r>
              <a:rPr lang="cs-CZ" b="1" dirty="0"/>
              <a:t>Sport a soutěže</a:t>
            </a:r>
          </a:p>
          <a:p>
            <a:pPr marL="0" indent="0" algn="ctr">
              <a:buNone/>
            </a:pPr>
            <a:r>
              <a:rPr lang="cs-CZ" sz="2400" b="1" dirty="0"/>
              <a:t>Vědomostní soutěže garantované krajským úřadem LK </a:t>
            </a:r>
            <a:r>
              <a:rPr lang="cs-CZ" sz="2000" dirty="0"/>
              <a:t>(</a:t>
            </a:r>
            <a:r>
              <a:rPr lang="cs-CZ" sz="1800" dirty="0"/>
              <a:t>soutěže zařazené do projektu LK)</a:t>
            </a:r>
          </a:p>
          <a:p>
            <a:endParaRPr lang="cs-CZ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0337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BC55B-A4AD-4F3F-AEE4-D00C6113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67C037-4CB0-7EC5-A600-508CF26CF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34650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cs-CZ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cs-CZ" sz="5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5400" b="1" dirty="0">
                <a:solidFill>
                  <a:srgbClr val="FF0000"/>
                </a:solidFill>
              </a:rPr>
              <a:t>Děkuji za pozornost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algn="ctr"/>
            <a:endParaRPr lang="cs-CZ" dirty="0"/>
          </a:p>
          <a:p>
            <a:pPr marL="0" indent="0" algn="ctr">
              <a:buNone/>
            </a:pPr>
            <a:r>
              <a:rPr lang="cs-CZ" sz="3200" b="1" dirty="0"/>
              <a:t>Eva Hodboďová</a:t>
            </a:r>
          </a:p>
          <a:p>
            <a:pPr marL="0" indent="0" algn="ctr">
              <a:buNone/>
            </a:pPr>
            <a:r>
              <a:rPr lang="cs-CZ" dirty="0"/>
              <a:t>o</a:t>
            </a:r>
            <a:r>
              <a:rPr lang="cs-CZ" sz="2800" dirty="0"/>
              <a:t>ddělení mládeže, sportu a tělovýchovy</a:t>
            </a:r>
            <a:endParaRPr lang="cs-CZ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6D0627-AA85-24FE-90F4-3A97E84E00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792175" y="6183590"/>
            <a:ext cx="607650" cy="238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47831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733</Words>
  <Application>Microsoft Office PowerPoint</Application>
  <PresentationFormat>Širokoúhlá obrazovka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Motiv Office</vt:lpstr>
      <vt:lpstr>Porada ředitelů škol a školských zařízení zřizovaných Libereckým krajem 15. 9. 2023</vt:lpstr>
      <vt:lpstr>Změny v systému soutěží</vt:lpstr>
      <vt:lpstr>Projekt Libereckého kraje</vt:lpstr>
      <vt:lpstr>Projekt Libereckého kraje – zabezpečení okresních kol</vt:lpstr>
      <vt:lpstr>Projekt Libereckého kraje - zabezpečení krajských kol</vt:lpstr>
      <vt:lpstr>Ocenění úspěšných žáků </vt:lpstr>
      <vt:lpstr> edulk.cz </vt:lpstr>
      <vt:lpstr>Prezentace aplikace PowerPoint</vt:lpstr>
    </vt:vector>
  </TitlesOfParts>
  <Company>KULK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Hodboďová Eva</dc:creator>
  <cp:lastModifiedBy>Hodboďová Eva</cp:lastModifiedBy>
  <cp:revision>2</cp:revision>
  <dcterms:created xsi:type="dcterms:W3CDTF">2023-08-22T10:32:03Z</dcterms:created>
  <dcterms:modified xsi:type="dcterms:W3CDTF">2023-09-13T12:19:28Z</dcterms:modified>
</cp:coreProperties>
</file>